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N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73CE3F-3E1E-4547-B260-7FC74F4E8048}" v="41" dt="2026-04-01T23:06:11.6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62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431EA-46F1-154A-BD63-0371503D4FBE}" type="datetimeFigureOut">
              <a:rPr lang="en-GH" smtClean="0"/>
              <a:t>06/04/2026</a:t>
            </a:fld>
            <a:endParaRPr lang="en-G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1919C-4BCE-9347-9F11-E9B1CE1C21BE}" type="slidenum">
              <a:rPr lang="en-GH" smtClean="0"/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71512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11919C-4BCE-9347-9F11-E9B1CE1C21BE}" type="slidenum">
              <a:rPr lang="en-GH" smtClean="0"/>
              <a:t>1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47712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3A08C-868D-0D03-2564-DD95F430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39A8A-6AB6-BA4F-BA69-E9A83D0E2C6F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1C37A-C9BF-21AB-D775-AF27CEF68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62AB0-44A8-CD91-BC42-712A82EA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7DA4-666E-CE48-AF76-837219C2C8E9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140318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983CF-A711-499C-1294-CB3E1BFB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A1379-72A6-D84C-9183-D42702C342B3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9F6EF-D9C1-4E08-F3A5-FEDDB5584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0F5A9-1113-5D7E-1076-3D769DB4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78727-88E6-1142-BFC8-6E0F0F5741F6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101866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DA1A1-46A5-27C5-4607-166BB90E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4FC91-6B1A-2B4E-A9AB-A8CF26784D35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E84C-3D55-A672-056F-56866A05F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3D169-DC16-FCEA-9218-B2491A64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245F-CAAB-BF40-9783-86B0E31243E8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7045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670C9-7DDC-9103-8772-EF1B6B6D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7E95B-6447-C343-BA66-5CD7F7089F48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0A624-5DFF-3151-7329-AD5DCEB6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B1489-3DBF-01F9-5E65-68568B1B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85EBF-D58E-974C-B1A8-7A00DA4853C1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34860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52515-C731-050A-5A8E-4CF0130E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21E62-BE61-9F47-B99D-72688BA9F4D0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9FAD2-F354-A76D-ADC0-A3F70D66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D6139-6B6E-8F33-9FD5-198C1DD7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B8A56-56E0-3F41-B503-4BADF9280ABB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72744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9E562F-9DC7-20AB-6D9C-536BD239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23987-B4EC-234A-832C-905571CCC5E4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C4CBFB-508C-2F51-F5BB-C2F320812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1046CB-F606-04D0-76A2-D9D4AB4CF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946AE-A5F0-C84F-80E4-8F043DE5309C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41770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9A6E5D-4D55-9AB2-4E74-F43AAE2E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62CA9-6918-FA41-A867-54D998EA6786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4E7DCB-CBE8-BD42-E7FA-860D084E3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7F3FC6-7749-1869-3D1A-60E2D637F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1883-42AF-7141-9B9E-6AA559B91C84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67933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8AE47-1C77-6027-F62A-0A4B1EF4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4CF05-B4E4-3148-8C2D-08C41750D4D1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C6B8588-E4E9-0998-032C-7D69BC77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1E7258-CDBD-D046-671E-55CC07A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4CAEB-7B27-CE4D-A83B-2B630FE7C3FE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45168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5CA4816-A0E6-AA70-532B-D4DF5831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86854-EFF1-FE4D-92AF-9766F14CB069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86466B1-40ED-C340-E0FD-A2B5FCA7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08F413-E196-9486-48A1-1D3A157F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004D1-7E2F-6449-90C7-6F92C62D8B6C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594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2736F5-1DDE-79A8-7511-5D2FE19E7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99797-9135-DB4E-A1D9-0986A3BD00A4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59C5BF-4EDA-FFE5-D93A-DED349F5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12FD1E-6112-D365-8911-194531B4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46414-F1D8-2347-9F5F-4B8B94D74CCA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3266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4BB558-8A73-3ED7-07C3-AC5758D87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9F9FF-C97D-DC4C-8C0E-7F6931D588F3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6DB527-31F4-2BCC-2E3D-2855573B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23B249-8470-751A-EEAC-168DA60D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D511D-F28C-7944-B9CB-C8FD625225A1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09314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95A51CA-9482-52F4-9BFB-CD212BC9C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NG"/>
              <a:t>Click to edit Master title style</a:t>
            </a:r>
            <a:endParaRPr lang="en-NG" altLang="en-NG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EAEAC1A-1894-D8AA-68AE-07FFCD28E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NG"/>
              <a:t>Click to edit Master text styles</a:t>
            </a:r>
          </a:p>
          <a:p>
            <a:pPr lvl="1"/>
            <a:r>
              <a:rPr lang="en-GB" altLang="en-NG"/>
              <a:t>Second level</a:t>
            </a:r>
          </a:p>
          <a:p>
            <a:pPr lvl="2"/>
            <a:r>
              <a:rPr lang="en-GB" altLang="en-NG"/>
              <a:t>Third level</a:t>
            </a:r>
          </a:p>
          <a:p>
            <a:pPr lvl="3"/>
            <a:r>
              <a:rPr lang="en-GB" altLang="en-NG"/>
              <a:t>Fourth level</a:t>
            </a:r>
          </a:p>
          <a:p>
            <a:pPr lvl="4"/>
            <a:r>
              <a:rPr lang="en-GB" altLang="en-NG"/>
              <a:t>Fifth level</a:t>
            </a:r>
            <a:endParaRPr lang="en-NG" alt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41297-D166-EEF2-F99F-D7409E315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FB6CEE-9347-3A47-BA23-333183177919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1C969-ADB3-7699-E225-0A89B2BAB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FA57D-B797-3CFB-8E8F-F0F91D285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93D7A4-7591-0C4B-9E3B-9568EA48BCF4}" type="slidenum">
              <a:rPr lang="en-GH"/>
              <a:pPr>
                <a:defRPr/>
              </a:pPr>
              <a:t>‹#›</a:t>
            </a:fld>
            <a:endParaRPr lang="en-G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2213EB-4002-EEDD-E4B3-B63CA4C4DD0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26837" y="6611620"/>
            <a:ext cx="137001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898989">
                    <a:alpha val="50000"/>
                  </a:srgbClr>
                </a:solidFill>
                <a:latin typeface="Aptos" panose="020B0004020202020204" pitchFamily="34" charset="0"/>
              </a:rPr>
              <a:t>Regeneron -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97EBEA-5D0E-6BD1-0B77-4DB7BA0C4D2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1690689"/>
            <a:ext cx="4782313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algn="ctr" defTabSz="3048276">
              <a:buNone/>
            </a:pPr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Background</a:t>
            </a:r>
          </a:p>
        </p:txBody>
      </p:sp>
      <p:sp>
        <p:nvSpPr>
          <p:cNvPr id="3" name="Rectangle: Top Corners Rounded 2">
            <a:extLst>
              <a:ext uri="{FF2B5EF4-FFF2-40B4-BE49-F238E27FC236}">
                <a16:creationId xmlns:a16="http://schemas.microsoft.com/office/drawing/2014/main" id="{0297B0DF-F731-3263-F96C-21E04DE6081E}"/>
              </a:ext>
            </a:extLst>
          </p:cNvPr>
          <p:cNvSpPr/>
          <p:nvPr/>
        </p:nvSpPr>
        <p:spPr bwMode="auto">
          <a:xfrm>
            <a:off x="587604" y="4249797"/>
            <a:ext cx="4807356" cy="393192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algn="ctr" defTabSz="3048276"/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Methods</a:t>
            </a: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76299938-AF32-A4A6-DC0B-81B10F8D23F7}"/>
              </a:ext>
            </a:extLst>
          </p:cNvPr>
          <p:cNvSpPr/>
          <p:nvPr/>
        </p:nvSpPr>
        <p:spPr bwMode="auto">
          <a:xfrm>
            <a:off x="612647" y="2909635"/>
            <a:ext cx="4807357" cy="444604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algn="ctr" defTabSz="3048276"/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Objectives</a:t>
            </a:r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E7679245-837D-1674-3837-E92EE1C6AFED}"/>
              </a:ext>
            </a:extLst>
          </p:cNvPr>
          <p:cNvSpPr/>
          <p:nvPr/>
        </p:nvSpPr>
        <p:spPr bwMode="auto">
          <a:xfrm>
            <a:off x="6300216" y="1690689"/>
            <a:ext cx="5111496" cy="393192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algn="ctr" defTabSz="3048276"/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103C042E-D6FA-C5F2-9B06-2F7C0E2F6854}"/>
              </a:ext>
            </a:extLst>
          </p:cNvPr>
          <p:cNvSpPr/>
          <p:nvPr/>
        </p:nvSpPr>
        <p:spPr bwMode="auto">
          <a:xfrm>
            <a:off x="6300216" y="3006671"/>
            <a:ext cx="5111496" cy="370408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algn="ctr" defTabSz="3048276"/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Conclusions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09AB762-369D-82EA-B2A9-1E274CBEB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67840"/>
            <a:ext cx="10799064" cy="982472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</a:rPr>
              <a:t>Drug Utilization Research: Methods for Real World Drug Utilization Studies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E667F2FA-FBE7-834F-8A34-C37FCFF8C827}"/>
              </a:ext>
            </a:extLst>
          </p:cNvPr>
          <p:cNvSpPr/>
          <p:nvPr/>
        </p:nvSpPr>
        <p:spPr bwMode="auto">
          <a:xfrm>
            <a:off x="6300216" y="4249798"/>
            <a:ext cx="5111496" cy="393192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algn="ctr" defTabSz="3048276"/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References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5E834E-D747-A454-E155-A85FFF8ABA81}"/>
              </a:ext>
            </a:extLst>
          </p:cNvPr>
          <p:cNvSpPr txBox="1"/>
          <p:nvPr/>
        </p:nvSpPr>
        <p:spPr>
          <a:xfrm>
            <a:off x="612647" y="2083881"/>
            <a:ext cx="4782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E59733-1A17-7F08-0ED7-09F2AA3D2511}"/>
              </a:ext>
            </a:extLst>
          </p:cNvPr>
          <p:cNvSpPr txBox="1"/>
          <p:nvPr/>
        </p:nvSpPr>
        <p:spPr>
          <a:xfrm>
            <a:off x="6298744" y="2167964"/>
            <a:ext cx="511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062546-8E57-4E22-6FE5-A1ED283C20A4}"/>
              </a:ext>
            </a:extLst>
          </p:cNvPr>
          <p:cNvSpPr txBox="1"/>
          <p:nvPr/>
        </p:nvSpPr>
        <p:spPr>
          <a:xfrm>
            <a:off x="602137" y="3408185"/>
            <a:ext cx="4782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3104CC-3E6A-16A1-9EAB-4EFE5894C747}"/>
              </a:ext>
            </a:extLst>
          </p:cNvPr>
          <p:cNvSpPr txBox="1"/>
          <p:nvPr/>
        </p:nvSpPr>
        <p:spPr>
          <a:xfrm>
            <a:off x="591627" y="4742999"/>
            <a:ext cx="4782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96FDE0-D91F-7E26-7C30-B0E479808049}"/>
              </a:ext>
            </a:extLst>
          </p:cNvPr>
          <p:cNvSpPr txBox="1"/>
          <p:nvPr/>
        </p:nvSpPr>
        <p:spPr>
          <a:xfrm>
            <a:off x="6298744" y="3450226"/>
            <a:ext cx="511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0A3520-F563-7C39-9058-DFD13E0BB362}"/>
              </a:ext>
            </a:extLst>
          </p:cNvPr>
          <p:cNvSpPr txBox="1"/>
          <p:nvPr/>
        </p:nvSpPr>
        <p:spPr>
          <a:xfrm>
            <a:off x="6309254" y="4742999"/>
            <a:ext cx="5111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sz="1200" dirty="0"/>
              <a:t>T</a:t>
            </a:r>
            <a:r>
              <a:rPr lang="en-GB" sz="1200" dirty="0"/>
              <a:t>e</a:t>
            </a:r>
            <a:r>
              <a:rPr lang="en-GH" sz="1200" dirty="0"/>
              <a:t>xt goes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_2026_afrig" id="{0B80C378-D760-A84D-AC89-6B054BC9AE17}" vid="{62FB22CD-8ACD-0042-9D20-FF53CB21C2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48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Drug Utilization Research: Methods for Real World Drug Utilization Studies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Kofi Atta Yorke</dc:creator>
  <cp:lastModifiedBy>Kofi Atta Yorke</cp:lastModifiedBy>
  <cp:revision>11</cp:revision>
  <dcterms:created xsi:type="dcterms:W3CDTF">2026-03-09T13:01:08Z</dcterms:created>
  <dcterms:modified xsi:type="dcterms:W3CDTF">2026-04-06T09:51:21Z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a9790f-e5c1-4030-9332-9cdee48e94a8_Enabled">
    <vt:lpwstr>true</vt:lpwstr>
  </property>
  <property fmtid="{D5CDD505-2E9C-101B-9397-08002B2CF9AE}" pid="3" name="MSIP_Label_2da9790f-e5c1-4030-9332-9cdee48e94a8_SetDate">
    <vt:lpwstr>2026-04-01T22:20:00Z</vt:lpwstr>
  </property>
  <property fmtid="{D5CDD505-2E9C-101B-9397-08002B2CF9AE}" pid="4" name="MSIP_Label_2da9790f-e5c1-4030-9332-9cdee48e94a8_Method">
    <vt:lpwstr>Standard</vt:lpwstr>
  </property>
  <property fmtid="{D5CDD505-2E9C-101B-9397-08002B2CF9AE}" pid="5" name="MSIP_Label_2da9790f-e5c1-4030-9332-9cdee48e94a8_Name">
    <vt:lpwstr>Internal</vt:lpwstr>
  </property>
  <property fmtid="{D5CDD505-2E9C-101B-9397-08002B2CF9AE}" pid="6" name="MSIP_Label_2da9790f-e5c1-4030-9332-9cdee48e94a8_SiteId">
    <vt:lpwstr>3e9aadf8-6a16-490f-8dcd-c68860caae0b</vt:lpwstr>
  </property>
  <property fmtid="{D5CDD505-2E9C-101B-9397-08002B2CF9AE}" pid="7" name="MSIP_Label_2da9790f-e5c1-4030-9332-9cdee48e94a8_ActionId">
    <vt:lpwstr>7d9b6593-c653-4a1e-8481-3ddcad117869</vt:lpwstr>
  </property>
  <property fmtid="{D5CDD505-2E9C-101B-9397-08002B2CF9AE}" pid="8" name="MSIP_Label_2da9790f-e5c1-4030-9332-9cdee48e94a8_ContentBits">
    <vt:lpwstr>2</vt:lpwstr>
  </property>
  <property fmtid="{D5CDD505-2E9C-101B-9397-08002B2CF9AE}" pid="9" name="MSIP_Label_2da9790f-e5c1-4030-9332-9cdee48e94a8_Tag">
    <vt:lpwstr>10, 3, 0, 1</vt:lpwstr>
  </property>
  <property fmtid="{D5CDD505-2E9C-101B-9397-08002B2CF9AE}" pid="10" name="ClassificationContentMarkingFooterLocations">
    <vt:lpwstr>Office Theme:3</vt:lpwstr>
  </property>
  <property fmtid="{D5CDD505-2E9C-101B-9397-08002B2CF9AE}" pid="11" name="ClassificationContentMarkingFooterText">
    <vt:lpwstr>Regeneron - Internal</vt:lpwstr>
  </property>
</Properties>
</file>